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96" autoAdjust="0"/>
    <p:restoredTop sz="94660"/>
  </p:normalViewPr>
  <p:slideViewPr>
    <p:cSldViewPr snapToGrid="0">
      <p:cViewPr varScale="1">
        <p:scale>
          <a:sx n="67" d="100"/>
          <a:sy n="67" d="100"/>
        </p:scale>
        <p:origin x="6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6F479E-9830-4FAA-B0EA-4D51F8EC3DC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A886DB0-D02F-4CA6-A9D5-766D2FE1F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8F0EF86-1B4E-4B84-817F-2A2AF6FE5BA2}"/>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C7DCDDC0-8BDE-41F0-8666-D7B62CDFA9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776A60-492E-4753-A306-B9DA1109A73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0681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5D60E9-2228-41D0-A36E-27B2E57FA0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E49A013-3442-4CA4-81F5-907C96447B2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3E5B1B8-B6B6-4D2F-B7CA-B38B30C0E950}"/>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56FA7813-2441-429D-AF92-593718C539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49C27BE-3087-4877-8E4D-E2856A69200A}"/>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74702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D41E96E-2AE4-4B9E-AB9F-DBE0DD51E45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80BEFC4-EEE9-4617-89B0-4659EB425FE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A19E646-B5A2-4A06-B16C-FB5ECE816F1E}"/>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8E3B4971-4FAB-49E0-B053-299B47F1B1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F09463D-3C17-41BF-9634-B6FD3DB6CFEB}"/>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0517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5F4433-324F-4BDA-BD36-460451B3ADB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7E35AF2-E878-4AF4-9386-B9D50DBE5A8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96904CC-9996-4C21-ADE0-27D0B714A297}"/>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736F08A8-1118-49E1-8921-9015243106D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84D4F8-D7D8-49F3-8350-BA78A6EF371A}"/>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09358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7E6E8-2932-41DD-A060-4C62EDAAEA7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52A9DA-5325-4480-93CE-C09A63578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1FE06E8-3B52-4745-958A-68FB46BA3F8E}"/>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CF8B7E36-DDC6-49E7-B7CD-9FEA91D628B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39053A1-02B8-48D2-8942-342D5868A620}"/>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4666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D7836E-D725-4C85-AA4B-18F8D014A9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454848-8FB7-4C84-91B3-72138ED0054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8F484FB-396C-42DC-A22A-E288ADE3B90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2FD5C10-F6B1-4087-87AE-BF3B84B3C6F3}"/>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6" name="מציין מיקום של כותרת תחתונה 5">
            <a:extLst>
              <a:ext uri="{FF2B5EF4-FFF2-40B4-BE49-F238E27FC236}">
                <a16:creationId xmlns:a16="http://schemas.microsoft.com/office/drawing/2014/main" id="{9BD5FAA0-3AB9-4E9E-9D8F-3D2C5D80061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08379BA-297F-491F-9C9D-1A73F9BFDE50}"/>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80615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A3BA87-AF68-453A-9501-4CCE874EA72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58FB5C-B7AF-44ED-B0E2-AFCF4CCF0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A87D8CD-BE1A-4497-86CD-4D2F217BB39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01440F0-CD47-4219-B163-0A98CD37C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0160E7B-6F9B-4922-A8C5-90C4B2DD58D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E5B1C45-8F29-46F7-AE08-6C5AF647AE61}"/>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8" name="מציין מיקום של כותרת תחתונה 7">
            <a:extLst>
              <a:ext uri="{FF2B5EF4-FFF2-40B4-BE49-F238E27FC236}">
                <a16:creationId xmlns:a16="http://schemas.microsoft.com/office/drawing/2014/main" id="{A8F06542-7298-438D-BD3D-2FF66A65B47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4B9DBB9-3838-43AE-AD27-716D2D672DD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37864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E15566-AE9F-40AC-9288-BD005E17A4D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50972C4-2DFB-45E6-A0D1-423B593956F5}"/>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4" name="מציין מיקום של כותרת תחתונה 3">
            <a:extLst>
              <a:ext uri="{FF2B5EF4-FFF2-40B4-BE49-F238E27FC236}">
                <a16:creationId xmlns:a16="http://schemas.microsoft.com/office/drawing/2014/main" id="{4916C29A-F21A-4046-905B-14CA9756BC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01462ED-B0E8-414D-BB29-E4309D9C695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15980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3CCF11F-4FB1-497B-8455-27D8EE5ABABC}"/>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3" name="מציין מיקום של כותרת תחתונה 2">
            <a:extLst>
              <a:ext uri="{FF2B5EF4-FFF2-40B4-BE49-F238E27FC236}">
                <a16:creationId xmlns:a16="http://schemas.microsoft.com/office/drawing/2014/main" id="{93FDDCAF-128A-4B88-8DBF-89F20BE4734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DBC579B8-72DC-4DFB-85A0-B1E45E21CB17}"/>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89352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020386-1069-4720-AF70-99854BBCA14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A655D4-4D9E-42E2-A2A7-3655AD379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E224828-C6FD-429F-805C-916D33CB6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4700CFE-455F-41A9-9844-11C77AA119F7}"/>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6" name="מציין מיקום של כותרת תחתונה 5">
            <a:extLst>
              <a:ext uri="{FF2B5EF4-FFF2-40B4-BE49-F238E27FC236}">
                <a16:creationId xmlns:a16="http://schemas.microsoft.com/office/drawing/2014/main" id="{F4B6EFC7-559B-4B81-9697-02CC6A63592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3574BC3-FEB4-4C4D-9515-DF8A938B6521}"/>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79805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C1581C-105B-4AAE-B3B1-2D9D09043B4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C895F65-0117-4114-9A25-8C4A654C4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8526D05-C743-43FD-B7F9-2BF7A05D0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A117D94-561C-40DC-88D2-DCAB859E7614}"/>
              </a:ext>
            </a:extLst>
          </p:cNvPr>
          <p:cNvSpPr>
            <a:spLocks noGrp="1"/>
          </p:cNvSpPr>
          <p:nvPr>
            <p:ph type="dt" sz="half" idx="10"/>
          </p:nvPr>
        </p:nvSpPr>
        <p:spPr/>
        <p:txBody>
          <a:bodyPr/>
          <a:lstStyle/>
          <a:p>
            <a:fld id="{A965CE00-FA48-442D-8C6A-74218C811F73}" type="datetimeFigureOut">
              <a:rPr lang="he-IL" smtClean="0"/>
              <a:t>כ'/אדר/תשפ"א</a:t>
            </a:fld>
            <a:endParaRPr lang="he-IL"/>
          </a:p>
        </p:txBody>
      </p:sp>
      <p:sp>
        <p:nvSpPr>
          <p:cNvPr id="6" name="מציין מיקום של כותרת תחתונה 5">
            <a:extLst>
              <a:ext uri="{FF2B5EF4-FFF2-40B4-BE49-F238E27FC236}">
                <a16:creationId xmlns:a16="http://schemas.microsoft.com/office/drawing/2014/main" id="{08EEA00C-5822-46B3-A4A0-F39B0F3B44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742908-6444-4684-8F74-6C4A9FC169FC}"/>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369493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420C4E-0E44-495B-8EB5-668408F55AB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A3DADBB-B7ED-45E2-8C3A-A50319911C8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32D5503-3BFF-4A8F-A56D-072CF8F383D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65CE00-FA48-442D-8C6A-74218C811F73}" type="datetimeFigureOut">
              <a:rPr lang="he-IL" smtClean="0"/>
              <a:t>כ'/אדר/תשפ"א</a:t>
            </a:fld>
            <a:endParaRPr lang="he-IL"/>
          </a:p>
        </p:txBody>
      </p:sp>
      <p:sp>
        <p:nvSpPr>
          <p:cNvPr id="5" name="מציין מיקום של כותרת תחתונה 4">
            <a:extLst>
              <a:ext uri="{FF2B5EF4-FFF2-40B4-BE49-F238E27FC236}">
                <a16:creationId xmlns:a16="http://schemas.microsoft.com/office/drawing/2014/main" id="{D8D003EC-CA0B-4D81-9A21-6E8407A52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FF10AE6-402B-4A4B-BD8C-49A3181527A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4C99A4-9BC6-43EF-993A-58DF01C37979}" type="slidenum">
              <a:rPr lang="he-IL" smtClean="0"/>
              <a:t>‹#›</a:t>
            </a:fld>
            <a:endParaRPr lang="he-IL"/>
          </a:p>
        </p:txBody>
      </p:sp>
    </p:spTree>
    <p:extLst>
      <p:ext uri="{BB962C8B-B14F-4D97-AF65-F5344CB8AC3E}">
        <p14:creationId xmlns:p14="http://schemas.microsoft.com/office/powerpoint/2010/main" val="100471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9482580-EA58-4E6E-9E43-6D9EE60100B5}"/>
              </a:ext>
            </a:extLst>
          </p:cNvPr>
          <p:cNvSpPr>
            <a:spLocks noGrp="1"/>
          </p:cNvSpPr>
          <p:nvPr>
            <p:ph type="title"/>
          </p:nvPr>
        </p:nvSpPr>
        <p:spPr>
          <a:xfrm>
            <a:off x="3624469" y="622853"/>
            <a:ext cx="4943061" cy="1220788"/>
          </a:xfrm>
        </p:spPr>
        <p:txBody>
          <a:bodyPr>
            <a:normAutofit/>
          </a:bodyPr>
          <a:lstStyle/>
          <a:p>
            <a:pPr algn="ctr"/>
            <a:r>
              <a:rPr lang="he-IL" dirty="0"/>
              <a:t>הראל – פרשת כי </a:t>
            </a:r>
            <a:r>
              <a:rPr lang="he-IL" dirty="0" err="1"/>
              <a:t>תשא</a:t>
            </a:r>
            <a:endParaRPr lang="he-IL" dirty="0"/>
          </a:p>
        </p:txBody>
      </p:sp>
      <p:pic>
        <p:nvPicPr>
          <p:cNvPr id="2" name="תמונה 1">
            <a:extLst>
              <a:ext uri="{FF2B5EF4-FFF2-40B4-BE49-F238E27FC236}">
                <a16:creationId xmlns:a16="http://schemas.microsoft.com/office/drawing/2014/main" id="{F8F1FCC2-BF03-431B-8746-22D6683BFA2B}"/>
              </a:ext>
            </a:extLst>
          </p:cNvPr>
          <p:cNvPicPr>
            <a:picLocks noChangeAspect="1"/>
          </p:cNvPicPr>
          <p:nvPr/>
        </p:nvPicPr>
        <p:blipFill>
          <a:blip r:embed="rId2"/>
          <a:stretch>
            <a:fillRect/>
          </a:stretch>
        </p:blipFill>
        <p:spPr>
          <a:xfrm>
            <a:off x="7120196" y="2471530"/>
            <a:ext cx="4201146" cy="3150860"/>
          </a:xfrm>
          <a:prstGeom prst="rect">
            <a:avLst/>
          </a:prstGeom>
        </p:spPr>
      </p:pic>
      <p:pic>
        <p:nvPicPr>
          <p:cNvPr id="5" name="תמונה 4">
            <a:extLst>
              <a:ext uri="{FF2B5EF4-FFF2-40B4-BE49-F238E27FC236}">
                <a16:creationId xmlns:a16="http://schemas.microsoft.com/office/drawing/2014/main" id="{2C9451C0-E7C3-4B3F-A58D-EFE68B1043E5}"/>
              </a:ext>
            </a:extLst>
          </p:cNvPr>
          <p:cNvPicPr>
            <a:picLocks noChangeAspect="1"/>
          </p:cNvPicPr>
          <p:nvPr/>
        </p:nvPicPr>
        <p:blipFill>
          <a:blip r:embed="rId3"/>
          <a:stretch>
            <a:fillRect/>
          </a:stretch>
        </p:blipFill>
        <p:spPr>
          <a:xfrm>
            <a:off x="589927" y="2471530"/>
            <a:ext cx="5601528" cy="3150860"/>
          </a:xfrm>
          <a:prstGeom prst="rect">
            <a:avLst/>
          </a:prstGeom>
        </p:spPr>
      </p:pic>
    </p:spTree>
    <p:extLst>
      <p:ext uri="{BB962C8B-B14F-4D97-AF65-F5344CB8AC3E}">
        <p14:creationId xmlns:p14="http://schemas.microsoft.com/office/powerpoint/2010/main" val="553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45EE752-4B94-4B09-B886-3B98DF2B10D3}"/>
              </a:ext>
            </a:extLst>
          </p:cNvPr>
          <p:cNvSpPr txBox="1"/>
          <p:nvPr/>
        </p:nvSpPr>
        <p:spPr>
          <a:xfrm>
            <a:off x="980661" y="512665"/>
            <a:ext cx="9992139" cy="5909310"/>
          </a:xfrm>
          <a:prstGeom prst="rect">
            <a:avLst/>
          </a:prstGeom>
          <a:noFill/>
        </p:spPr>
        <p:txBody>
          <a:bodyPr wrap="square">
            <a:spAutoFit/>
          </a:bodyPr>
          <a:lstStyle/>
          <a:p>
            <a:pPr algn="ctr"/>
            <a:r>
              <a:rPr lang="he-IL" b="1" dirty="0"/>
              <a:t>מה לי ולהר הבית? / עידו הלר</a:t>
            </a:r>
          </a:p>
          <a:p>
            <a:endParaRPr lang="he-IL" dirty="0"/>
          </a:p>
          <a:p>
            <a:r>
              <a:rPr lang="he-IL" dirty="0"/>
              <a:t>אפתח בסיפור קצר על העלייה הראשונה שלי להר. </a:t>
            </a:r>
            <a:br>
              <a:rPr lang="en-US" dirty="0"/>
            </a:br>
            <a:br>
              <a:rPr lang="he-IL" dirty="0"/>
            </a:br>
            <a:r>
              <a:rPr lang="he-IL" dirty="0"/>
              <a:t>לפני שנה וחצי סיפר לי דוד שלי שהוא מתכנן לעלות להר הבית עם בני דודים שלי, ושאל אם אני מעוניין להצטרף. למען האמת, אז לא הבנתי בנושא ורק בגלל שזה נשמע לי כיף הסכמתי. </a:t>
            </a:r>
            <a:br>
              <a:rPr lang="he-IL" dirty="0"/>
            </a:br>
            <a:r>
              <a:rPr lang="he-IL" dirty="0"/>
              <a:t>הגענו להר הבית מוקדם, אחרי כל ההכנות (טבילה, נסיעה ארוכה). מייד ואחרי שעברנו את שער הכניסה, הדבר הראשון שנתקלתי בו היה שוטר שביקש מאיתנו לשבת בצד ולחכות במתחם שאני מכנה "כלוב הקופים" ולהמתין שיהיו מספיק עולים בשביל קבוצה.</a:t>
            </a:r>
            <a:br>
              <a:rPr lang="en-US" dirty="0"/>
            </a:br>
            <a:br>
              <a:rPr lang="he-IL" dirty="0"/>
            </a:br>
            <a:r>
              <a:rPr lang="he-IL" dirty="0"/>
              <a:t>לא עבר הרבה זמן, והגיעה קבוצת תיירים שלהפתעתי הרבה עברו ללא בדיקה את השער והמשיכו בדרכם פנימה (תוך כדי שהם מצלמים אותנו כחלק מהאטרקציה) בלי להחליף מילה עם השוטרים. רק אחרי שהצטברה קבוצת עולים יהודים דתיים מספקת מבחינת השוטרים ניתנה לנו האפשרות להיכנס. בגלל שזאת הייתה העלייה הראשונה שלי, הגיע שוטר והדריך אותי בטרם כניסתי. בגדול, כך הסביר לי השוטר, חוץ מללכת יחד עם הקבוצה, אסור לי לעשות כלום. </a:t>
            </a:r>
            <a:br>
              <a:rPr lang="en-US" dirty="0"/>
            </a:br>
            <a:br>
              <a:rPr lang="he-IL" dirty="0"/>
            </a:br>
            <a:r>
              <a:rPr lang="he-IL" dirty="0"/>
              <a:t>כשהיינו בהר הרגשתי תחושת קדושה כל כך גדולה במקום והזדעזעתי מהעובדה שאסור לי אפילו למלמל מחשש שזאת תפילה! והבנתי שצריך לשנות את זה. מאז שעליתי הפכתי לתומך נלהב בעלייה להר הבית ואחת השאלות שאני נתקל בה הכי הרבה מאז שהתחלתי להיות פעיל למען הר הבית היא "מה לי ולהר הבית?"</a:t>
            </a:r>
            <a:br>
              <a:rPr lang="he-IL" dirty="0"/>
            </a:br>
            <a:r>
              <a:rPr lang="he-IL" dirty="0"/>
              <a:t>והתשובה היא, שמה שהיה חשוב לאבותיך שנלחמו על איחוד העיר ושרו "שופר קורא בהר הבית בעיר העתיקה".</a:t>
            </a:r>
            <a:br>
              <a:rPr lang="en-US" dirty="0"/>
            </a:br>
            <a:r>
              <a:rPr lang="he-IL" b="1" dirty="0"/>
              <a:t>מה שהוא המקום הכי קדוש לעם שלך במשך כל דורותיו. צריך להיות חשוב גם לך!</a:t>
            </a:r>
          </a:p>
        </p:txBody>
      </p:sp>
    </p:spTree>
    <p:extLst>
      <p:ext uri="{BB962C8B-B14F-4D97-AF65-F5344CB8AC3E}">
        <p14:creationId xmlns:p14="http://schemas.microsoft.com/office/powerpoint/2010/main" val="27703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744E9FC5-C311-4340-8F94-51DBBF491D4A}"/>
              </a:ext>
            </a:extLst>
          </p:cNvPr>
          <p:cNvSpPr txBox="1"/>
          <p:nvPr/>
        </p:nvSpPr>
        <p:spPr>
          <a:xfrm>
            <a:off x="5677781" y="373008"/>
            <a:ext cx="6093618" cy="10587514"/>
          </a:xfrm>
          <a:prstGeom prst="rect">
            <a:avLst/>
          </a:prstGeom>
          <a:noFill/>
        </p:spPr>
        <p:txBody>
          <a:bodyPr wrap="square">
            <a:spAutoFit/>
          </a:bodyPr>
          <a:lstStyle/>
          <a:p>
            <a:pPr algn="ctr"/>
            <a:r>
              <a:rPr lang="he-IL" b="1" u="sng" dirty="0"/>
              <a:t>דבר תורה – דוד גולדברג</a:t>
            </a:r>
          </a:p>
          <a:p>
            <a:endParaRPr lang="he-IL" dirty="0"/>
          </a:p>
          <a:p>
            <a:pPr>
              <a:lnSpc>
                <a:spcPct val="150000"/>
              </a:lnSpc>
            </a:pPr>
            <a:r>
              <a:rPr lang="he-IL" sz="1600" dirty="0"/>
              <a:t>בפרשה שלנו מדובר על חטא העגל. </a:t>
            </a:r>
            <a:br>
              <a:rPr lang="en-US" sz="1600" dirty="0"/>
            </a:br>
            <a:r>
              <a:rPr lang="he-IL" sz="1600" dirty="0"/>
              <a:t>בלתי נתפס!! ארבעים יום אחרי מעמד הר סיני, שבו נאמר "לא תעשה לך פסל תמונת כל" עם ישראל עובד לפסל?!?</a:t>
            </a:r>
            <a:br>
              <a:rPr lang="en-US" sz="1600" dirty="0"/>
            </a:br>
            <a:r>
              <a:rPr lang="he-IL" sz="1600" dirty="0"/>
              <a:t>בהמשך הפרשה, הקב"ה אומר למשה "פסל לך שני לחות אבנים כראשנים "למה הקב"ה אומר למשה להכין את הלוחות? הרי לקב"ה זה לא טרחה להכין אותם.. </a:t>
            </a:r>
            <a:br>
              <a:rPr lang="en-US" sz="1600" dirty="0"/>
            </a:br>
            <a:r>
              <a:rPr lang="he-IL" sz="1600" dirty="0"/>
              <a:t>התשובה היא, שמעמד הר סיני היה גדול, מרשים ועוצמתי, אבל הוא היה דבר חיצוני בשבילנו. אחרי הכישלון של חטא העגל, הקב"ה מצווה את משה להכין את הלוחות, כסמל לזה שעבודת ה' היא דבר פנימי.</a:t>
            </a:r>
            <a:br>
              <a:rPr lang="en-US" sz="1600" dirty="0"/>
            </a:br>
            <a:r>
              <a:rPr lang="he-IL" sz="1600" dirty="0"/>
              <a:t>אם היינו לומדים תורה כמו שאנחנו לומדים מתמטיקה, אז היא הייתה מחזיקה אצלנו מעמד כמו שמתמטיקה  מחזיקה מעמד אחרי הבגרות ודי לחכימא.. אבל אם אנחנו לומדים תורה לשמה ועמלים כדי להבין אותה, התורה שלנו מחברת אותנו לה' יתברך, מחזיקה מעמד ולא משקרת לאף אחד.</a:t>
            </a:r>
            <a:br>
              <a:rPr lang="en-US" sz="1600" dirty="0"/>
            </a:br>
            <a:r>
              <a:rPr lang="he-IL" sz="1600" dirty="0"/>
              <a:t>שנזכה לעבוד את ה' באמת, "עבדהו במקדשו!"</a:t>
            </a:r>
          </a:p>
          <a:p>
            <a:endParaRPr lang="he-IL" sz="1600"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p:txBody>
      </p:sp>
      <p:sp>
        <p:nvSpPr>
          <p:cNvPr id="6" name="תיבת טקסט 5">
            <a:extLst>
              <a:ext uri="{FF2B5EF4-FFF2-40B4-BE49-F238E27FC236}">
                <a16:creationId xmlns:a16="http://schemas.microsoft.com/office/drawing/2014/main" id="{7192F580-2201-4D3D-9C4D-2B9690A7B957}"/>
              </a:ext>
            </a:extLst>
          </p:cNvPr>
          <p:cNvSpPr txBox="1"/>
          <p:nvPr/>
        </p:nvSpPr>
        <p:spPr>
          <a:xfrm>
            <a:off x="1042987" y="889843"/>
            <a:ext cx="3761185" cy="600101"/>
          </a:xfrm>
          <a:prstGeom prst="rect">
            <a:avLst/>
          </a:prstGeom>
          <a:noFill/>
        </p:spPr>
        <p:txBody>
          <a:bodyPr wrap="square">
            <a:spAutoFit/>
          </a:bodyPr>
          <a:lstStyle/>
          <a:p>
            <a:pPr algn="ctr" rtl="1">
              <a:lnSpc>
                <a:spcPct val="107000"/>
              </a:lnSpc>
              <a:spcAft>
                <a:spcPts val="800"/>
              </a:spcAft>
            </a:pPr>
            <a:br>
              <a:rPr lang="en-US" sz="1600" dirty="0"/>
            </a:br>
            <a:endParaRPr lang="he-IL" sz="1600" dirty="0"/>
          </a:p>
        </p:txBody>
      </p:sp>
      <p:pic>
        <p:nvPicPr>
          <p:cNvPr id="10" name="תמונה 9">
            <a:extLst>
              <a:ext uri="{FF2B5EF4-FFF2-40B4-BE49-F238E27FC236}">
                <a16:creationId xmlns:a16="http://schemas.microsoft.com/office/drawing/2014/main" id="{3F6E17EC-1F24-4EB0-881D-30788D8129DF}"/>
              </a:ext>
            </a:extLst>
          </p:cNvPr>
          <p:cNvPicPr>
            <a:picLocks noChangeAspect="1"/>
          </p:cNvPicPr>
          <p:nvPr/>
        </p:nvPicPr>
        <p:blipFill>
          <a:blip r:embed="rId2"/>
          <a:stretch>
            <a:fillRect/>
          </a:stretch>
        </p:blipFill>
        <p:spPr>
          <a:xfrm>
            <a:off x="714375" y="1047750"/>
            <a:ext cx="4762500" cy="4762500"/>
          </a:xfrm>
          <a:prstGeom prst="rect">
            <a:avLst/>
          </a:prstGeom>
        </p:spPr>
      </p:pic>
    </p:spTree>
    <p:extLst>
      <p:ext uri="{BB962C8B-B14F-4D97-AF65-F5344CB8AC3E}">
        <p14:creationId xmlns:p14="http://schemas.microsoft.com/office/powerpoint/2010/main" val="328003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44D87AB-4E1C-4110-B140-50347A12CA44}"/>
              </a:ext>
            </a:extLst>
          </p:cNvPr>
          <p:cNvPicPr>
            <a:picLocks noChangeAspect="1"/>
          </p:cNvPicPr>
          <p:nvPr/>
        </p:nvPicPr>
        <p:blipFill>
          <a:blip r:embed="rId2"/>
          <a:stretch>
            <a:fillRect/>
          </a:stretch>
        </p:blipFill>
        <p:spPr>
          <a:xfrm>
            <a:off x="9318931" y="442724"/>
            <a:ext cx="2336148" cy="3114864"/>
          </a:xfrm>
          <a:prstGeom prst="rect">
            <a:avLst/>
          </a:prstGeom>
        </p:spPr>
      </p:pic>
      <p:sp>
        <p:nvSpPr>
          <p:cNvPr id="4" name="תיבת טקסט 3">
            <a:extLst>
              <a:ext uri="{FF2B5EF4-FFF2-40B4-BE49-F238E27FC236}">
                <a16:creationId xmlns:a16="http://schemas.microsoft.com/office/drawing/2014/main" id="{6E25CDB1-314A-4070-903E-C5DF331ECC59}"/>
              </a:ext>
            </a:extLst>
          </p:cNvPr>
          <p:cNvSpPr txBox="1"/>
          <p:nvPr/>
        </p:nvSpPr>
        <p:spPr>
          <a:xfrm>
            <a:off x="106017" y="442724"/>
            <a:ext cx="6294783" cy="6454267"/>
          </a:xfrm>
          <a:prstGeom prst="rect">
            <a:avLst/>
          </a:prstGeom>
          <a:noFill/>
        </p:spPr>
        <p:txBody>
          <a:bodyPr wrap="square">
            <a:spAutoFit/>
          </a:bodyPr>
          <a:lstStyle/>
          <a:p>
            <a:pPr algn="ctr"/>
            <a:r>
              <a:rPr lang="he-IL" sz="1600" b="1" dirty="0"/>
              <a:t>הידעת?</a:t>
            </a:r>
          </a:p>
          <a:p>
            <a:pPr algn="ctr"/>
            <a:endParaRPr lang="he-IL" sz="1600" b="1" dirty="0"/>
          </a:p>
          <a:p>
            <a:pPr>
              <a:lnSpc>
                <a:spcPct val="150000"/>
              </a:lnSpc>
            </a:pPr>
            <a:r>
              <a:rPr lang="he-IL" sz="1600" dirty="0"/>
              <a:t>בתוך הר הבית - צמוד לכותל המערבי קבור אחד משונאי ישראל הגדולים - עבד אל קאדר אל חוסייני.</a:t>
            </a:r>
            <a:br>
              <a:rPr lang="he-IL" sz="1600" dirty="0"/>
            </a:br>
            <a:r>
              <a:rPr lang="he-IL" sz="1600" dirty="0"/>
              <a:t>במלחמת השחרור פיקד באופן ישיר על הערבים שעשו מצור על ירושלים, ובאופן עקיף על התקפות רבות כנגדנו (שיירת </a:t>
            </a:r>
            <a:r>
              <a:rPr lang="he-IL" sz="1600" dirty="0" err="1"/>
              <a:t>הל"ה</a:t>
            </a:r>
            <a:r>
              <a:rPr lang="he-IL" sz="1600" dirty="0"/>
              <a:t>, קטמון, מכוניות התופת בבן יהודה, הסולל והמוסדות הלאומיים).</a:t>
            </a:r>
            <a:br>
              <a:rPr lang="he-IL" sz="1600" dirty="0"/>
            </a:br>
            <a:r>
              <a:rPr lang="he-IL" sz="1600" dirty="0"/>
              <a:t>מותו בקסטל בכ"ח אדר תש"ח שבר את ערביי הסביבה, הביא למנוסה של רבים מהם ולניצחון שלנו..</a:t>
            </a:r>
            <a:br>
              <a:rPr lang="en-US" sz="1600" dirty="0"/>
            </a:br>
            <a:r>
              <a:rPr lang="he-IL" sz="1600" dirty="0"/>
              <a:t>הערבים קברו אותו בהר הבית, ולצידו קבור פייסל חוסייני, ממנהיגי הרשות הפלסטינית. </a:t>
            </a:r>
            <a:br>
              <a:rPr lang="en-US" sz="1600" dirty="0"/>
            </a:br>
            <a:r>
              <a:rPr lang="he-IL" sz="1600" dirty="0"/>
              <a:t>דוד של עבד אל-קאדר (חאג' אמין אל חוסייני), היה המופתי של ירושלים, והנהיג את פרעות תר</a:t>
            </a:r>
            <a:r>
              <a:rPr lang="en-US" sz="1600" dirty="0"/>
              <a:t>“</a:t>
            </a:r>
            <a:r>
              <a:rPr lang="he-IL" sz="1600" dirty="0"/>
              <a:t>פ, תרפ"א </a:t>
            </a:r>
            <a:r>
              <a:rPr lang="he-IL" sz="1600" dirty="0" err="1"/>
              <a:t>ותרפ"ט</a:t>
            </a:r>
            <a:r>
              <a:rPr lang="he-IL" sz="1600" dirty="0"/>
              <a:t>. </a:t>
            </a:r>
            <a:br>
              <a:rPr lang="en-US" sz="1600" dirty="0"/>
            </a:br>
            <a:r>
              <a:rPr lang="he-IL" sz="1600" dirty="0"/>
              <a:t>נפגש עם היטלר ותכנן איתו הקמה של מחנה השמדה ליד ג'נין. קיבל משכורת של קצין ב</a:t>
            </a:r>
            <a:r>
              <a:rPr lang="en-US" sz="1600" dirty="0"/>
              <a:t>SS</a:t>
            </a:r>
            <a:r>
              <a:rPr lang="he-IL" sz="1600" dirty="0"/>
              <a:t>, ונחשב לפושע מלחמה עד סוף חייו.</a:t>
            </a:r>
            <a:br>
              <a:rPr lang="en-US" sz="1600" dirty="0"/>
            </a:br>
            <a:r>
              <a:rPr lang="he-IL" sz="1600" dirty="0"/>
              <a:t>מדינת ישראל סירבה לאפשר את קבורתו של חאג' אמין ליד אחיינו בהר הבית.</a:t>
            </a:r>
          </a:p>
          <a:p>
            <a:pPr>
              <a:lnSpc>
                <a:spcPct val="150000"/>
              </a:lnSpc>
            </a:pPr>
            <a:endParaRPr lang="he-IL" sz="1600" dirty="0"/>
          </a:p>
          <a:p>
            <a:pPr>
              <a:lnSpc>
                <a:spcPct val="150000"/>
              </a:lnSpc>
            </a:pPr>
            <a:r>
              <a:rPr lang="he-IL" sz="1600" dirty="0"/>
              <a:t>תמונות: למעלה – עבד אל קאדר. למטה – חאג' אמין והיטלר.</a:t>
            </a:r>
          </a:p>
        </p:txBody>
      </p:sp>
      <p:pic>
        <p:nvPicPr>
          <p:cNvPr id="5" name="תמונה 4">
            <a:extLst>
              <a:ext uri="{FF2B5EF4-FFF2-40B4-BE49-F238E27FC236}">
                <a16:creationId xmlns:a16="http://schemas.microsoft.com/office/drawing/2014/main" id="{D69673D1-05ED-4829-AAAD-83E0BA75B3E8}"/>
              </a:ext>
            </a:extLst>
          </p:cNvPr>
          <p:cNvPicPr>
            <a:picLocks noChangeAspect="1"/>
          </p:cNvPicPr>
          <p:nvPr/>
        </p:nvPicPr>
        <p:blipFill>
          <a:blip r:embed="rId3"/>
          <a:stretch>
            <a:fillRect/>
          </a:stretch>
        </p:blipFill>
        <p:spPr>
          <a:xfrm>
            <a:off x="6560655" y="429336"/>
            <a:ext cx="2064853" cy="3128252"/>
          </a:xfrm>
          <a:prstGeom prst="rect">
            <a:avLst/>
          </a:prstGeom>
        </p:spPr>
      </p:pic>
      <p:pic>
        <p:nvPicPr>
          <p:cNvPr id="6" name="תמונה 5">
            <a:extLst>
              <a:ext uri="{FF2B5EF4-FFF2-40B4-BE49-F238E27FC236}">
                <a16:creationId xmlns:a16="http://schemas.microsoft.com/office/drawing/2014/main" id="{6DE66BC1-9184-45B4-90EC-CB747F355ECA}"/>
              </a:ext>
            </a:extLst>
          </p:cNvPr>
          <p:cNvPicPr>
            <a:picLocks noChangeAspect="1"/>
          </p:cNvPicPr>
          <p:nvPr/>
        </p:nvPicPr>
        <p:blipFill>
          <a:blip r:embed="rId4"/>
          <a:stretch>
            <a:fillRect/>
          </a:stretch>
        </p:blipFill>
        <p:spPr>
          <a:xfrm>
            <a:off x="6972092" y="3879466"/>
            <a:ext cx="3850172" cy="2692073"/>
          </a:xfrm>
          <a:prstGeom prst="rect">
            <a:avLst/>
          </a:prstGeom>
        </p:spPr>
      </p:pic>
    </p:spTree>
    <p:extLst>
      <p:ext uri="{BB962C8B-B14F-4D97-AF65-F5344CB8AC3E}">
        <p14:creationId xmlns:p14="http://schemas.microsoft.com/office/powerpoint/2010/main" val="32336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61A4C244-C3F5-4CB4-84A5-AF6B97C737F3}"/>
              </a:ext>
            </a:extLst>
          </p:cNvPr>
          <p:cNvSpPr>
            <a:spLocks noGrp="1"/>
          </p:cNvSpPr>
          <p:nvPr>
            <p:ph type="title"/>
          </p:nvPr>
        </p:nvSpPr>
        <p:spPr/>
        <p:txBody>
          <a:bodyPr/>
          <a:lstStyle/>
          <a:p>
            <a:pPr algn="ctr"/>
            <a:r>
              <a:rPr lang="he-IL" dirty="0"/>
              <a:t>עדכונים</a:t>
            </a:r>
          </a:p>
        </p:txBody>
      </p:sp>
      <p:sp>
        <p:nvSpPr>
          <p:cNvPr id="4" name="מציין מיקום תוכן 3">
            <a:extLst>
              <a:ext uri="{FF2B5EF4-FFF2-40B4-BE49-F238E27FC236}">
                <a16:creationId xmlns:a16="http://schemas.microsoft.com/office/drawing/2014/main" id="{96B3B3AE-E9A9-4A3A-AFC7-B791B9125F1B}"/>
              </a:ext>
            </a:extLst>
          </p:cNvPr>
          <p:cNvSpPr>
            <a:spLocks noGrp="1"/>
          </p:cNvSpPr>
          <p:nvPr>
            <p:ph idx="1"/>
          </p:nvPr>
        </p:nvSpPr>
        <p:spPr>
          <a:xfrm>
            <a:off x="5126934" y="1770063"/>
            <a:ext cx="6345929" cy="4351338"/>
          </a:xfrm>
        </p:spPr>
        <p:txBody>
          <a:bodyPr>
            <a:normAutofit/>
          </a:bodyPr>
          <a:lstStyle/>
          <a:p>
            <a:r>
              <a:rPr lang="he-IL" sz="2000" dirty="0"/>
              <a:t>העלייה הבאה תהיה בשבוע שלפני פסח. עדיין לא קבענו תאריך.</a:t>
            </a:r>
          </a:p>
          <a:p>
            <a:r>
              <a:rPr lang="he-IL" sz="2000" dirty="0"/>
              <a:t>שימו לב שבשעון קיץ ההר יפתח בשעה 07:30-11:00, ובשעה 13:30- 15:00 בצהרים. </a:t>
            </a:r>
          </a:p>
          <a:p>
            <a:r>
              <a:rPr lang="he-IL" sz="2000" dirty="0"/>
              <a:t>נשמח לעוד חברים שיכתבו סיפור אישי, דבר תורה או כול דבר שיכול להוסיף עניין.</a:t>
            </a:r>
          </a:p>
          <a:p>
            <a:r>
              <a:rPr lang="he-IL" sz="2000" dirty="0"/>
              <a:t>אני (</a:t>
            </a:r>
            <a:r>
              <a:rPr lang="he-IL" sz="2000" dirty="0" err="1"/>
              <a:t>אליסף</a:t>
            </a:r>
            <a:r>
              <a:rPr lang="he-IL" sz="2000" dirty="0"/>
              <a:t>) ועוזי נפגשנו בזום עם עוד ראשי ישיבות והתחלנו לבנות תכנית לימים שאחרי הקורונה. הכוונה היא בגדול לארגן עליות </a:t>
            </a:r>
            <a:r>
              <a:rPr lang="he-IL" sz="2000" dirty="0" err="1"/>
              <a:t>ישיבתיות</a:t>
            </a:r>
            <a:r>
              <a:rPr lang="he-IL" sz="2000" dirty="0"/>
              <a:t> בזמן הלימודים, במקביל לעליות שלנו בחופש.</a:t>
            </a:r>
          </a:p>
          <a:p>
            <a:r>
              <a:rPr lang="he-IL" sz="2000" dirty="0"/>
              <a:t>יישר כוח לכולם! אתם עוסקים במשימה הכי חשובה שיש. תעריכו את עצמכם ואל תרפו לרגע! (-:</a:t>
            </a:r>
          </a:p>
          <a:p>
            <a:endParaRPr lang="he-IL" dirty="0"/>
          </a:p>
        </p:txBody>
      </p:sp>
      <p:pic>
        <p:nvPicPr>
          <p:cNvPr id="5" name="תמונה 4">
            <a:extLst>
              <a:ext uri="{FF2B5EF4-FFF2-40B4-BE49-F238E27FC236}">
                <a16:creationId xmlns:a16="http://schemas.microsoft.com/office/drawing/2014/main" id="{87BF65C4-9105-4CD9-858C-0EE8376E424B}"/>
              </a:ext>
            </a:extLst>
          </p:cNvPr>
          <p:cNvPicPr>
            <a:picLocks noChangeAspect="1"/>
          </p:cNvPicPr>
          <p:nvPr/>
        </p:nvPicPr>
        <p:blipFill>
          <a:blip r:embed="rId2"/>
          <a:stretch>
            <a:fillRect/>
          </a:stretch>
        </p:blipFill>
        <p:spPr>
          <a:xfrm>
            <a:off x="212034" y="1879600"/>
            <a:ext cx="4572000" cy="3429000"/>
          </a:xfrm>
          <a:prstGeom prst="rect">
            <a:avLst/>
          </a:prstGeom>
        </p:spPr>
      </p:pic>
    </p:spTree>
    <p:extLst>
      <p:ext uri="{BB962C8B-B14F-4D97-AF65-F5344CB8AC3E}">
        <p14:creationId xmlns:p14="http://schemas.microsoft.com/office/powerpoint/2010/main" val="265677595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731</Words>
  <Application>Microsoft Office PowerPoint</Application>
  <PresentationFormat>מסך רחב</PresentationFormat>
  <Paragraphs>33</Paragraphs>
  <Slides>5</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5</vt:i4>
      </vt:variant>
    </vt:vector>
  </HeadingPairs>
  <TitlesOfParts>
    <vt:vector size="9" baseType="lpstr">
      <vt:lpstr>Arial</vt:lpstr>
      <vt:lpstr>Calibri</vt:lpstr>
      <vt:lpstr>Calibri Light</vt:lpstr>
      <vt:lpstr>ערכת נושא Office</vt:lpstr>
      <vt:lpstr>הראל – פרשת כי תשא</vt:lpstr>
      <vt:lpstr>מצגת של PowerPoint‏</vt:lpstr>
      <vt:lpstr>מצגת של PowerPoint‏</vt:lpstr>
      <vt:lpstr>מצגת של PowerPoint‏</vt:lpstr>
      <vt:lpstr>עדכונים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הראל – פרשת תצווה + פורים</dc:title>
  <dc:creator>nitay</dc:creator>
  <cp:lastModifiedBy>nitay</cp:lastModifiedBy>
  <cp:revision>14</cp:revision>
  <dcterms:created xsi:type="dcterms:W3CDTF">2021-02-24T08:42:45Z</dcterms:created>
  <dcterms:modified xsi:type="dcterms:W3CDTF">2021-03-04T22:03:11Z</dcterms:modified>
</cp:coreProperties>
</file>