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96" autoAdjust="0"/>
    <p:restoredTop sz="94660"/>
  </p:normalViewPr>
  <p:slideViewPr>
    <p:cSldViewPr snapToGrid="0">
      <p:cViewPr varScale="1">
        <p:scale>
          <a:sx n="72" d="100"/>
          <a:sy n="72"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6F479E-9830-4FAA-B0EA-4D51F8EC3DC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A886DB0-D02F-4CA6-A9D5-766D2FE1FC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8F0EF86-1B4E-4B84-817F-2A2AF6FE5BA2}"/>
              </a:ext>
            </a:extLst>
          </p:cNvPr>
          <p:cNvSpPr>
            <a:spLocks noGrp="1"/>
          </p:cNvSpPr>
          <p:nvPr>
            <p:ph type="dt" sz="half" idx="10"/>
          </p:nvPr>
        </p:nvSpPr>
        <p:spPr/>
        <p:txBody>
          <a:bodyPr/>
          <a:lstStyle/>
          <a:p>
            <a:fld id="{A965CE00-FA48-442D-8C6A-74218C811F73}" type="datetimeFigureOut">
              <a:rPr lang="he-IL" smtClean="0"/>
              <a:t>י"ב/אדר/תשפ"א</a:t>
            </a:fld>
            <a:endParaRPr lang="he-IL"/>
          </a:p>
        </p:txBody>
      </p:sp>
      <p:sp>
        <p:nvSpPr>
          <p:cNvPr id="5" name="מציין מיקום של כותרת תחתונה 4">
            <a:extLst>
              <a:ext uri="{FF2B5EF4-FFF2-40B4-BE49-F238E27FC236}">
                <a16:creationId xmlns:a16="http://schemas.microsoft.com/office/drawing/2014/main" id="{C7DCDDC0-8BDE-41F0-8666-D7B62CDFA94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4776A60-492E-4753-A306-B9DA1109A73F}"/>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206819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5D60E9-2228-41D0-A36E-27B2E57FA09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E49A013-3442-4CA4-81F5-907C96447B2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3E5B1B8-B6B6-4D2F-B7CA-B38B30C0E950}"/>
              </a:ext>
            </a:extLst>
          </p:cNvPr>
          <p:cNvSpPr>
            <a:spLocks noGrp="1"/>
          </p:cNvSpPr>
          <p:nvPr>
            <p:ph type="dt" sz="half" idx="10"/>
          </p:nvPr>
        </p:nvSpPr>
        <p:spPr/>
        <p:txBody>
          <a:bodyPr/>
          <a:lstStyle/>
          <a:p>
            <a:fld id="{A965CE00-FA48-442D-8C6A-74218C811F73}" type="datetimeFigureOut">
              <a:rPr lang="he-IL" smtClean="0"/>
              <a:t>י"ב/אדר/תשפ"א</a:t>
            </a:fld>
            <a:endParaRPr lang="he-IL"/>
          </a:p>
        </p:txBody>
      </p:sp>
      <p:sp>
        <p:nvSpPr>
          <p:cNvPr id="5" name="מציין מיקום של כותרת תחתונה 4">
            <a:extLst>
              <a:ext uri="{FF2B5EF4-FFF2-40B4-BE49-F238E27FC236}">
                <a16:creationId xmlns:a16="http://schemas.microsoft.com/office/drawing/2014/main" id="{56FA7813-2441-429D-AF92-593718C539F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49C27BE-3087-4877-8E4D-E2856A69200A}"/>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174702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D41E96E-2AE4-4B9E-AB9F-DBE0DD51E45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80BEFC4-EEE9-4617-89B0-4659EB425FE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A19E646-B5A2-4A06-B16C-FB5ECE816F1E}"/>
              </a:ext>
            </a:extLst>
          </p:cNvPr>
          <p:cNvSpPr>
            <a:spLocks noGrp="1"/>
          </p:cNvSpPr>
          <p:nvPr>
            <p:ph type="dt" sz="half" idx="10"/>
          </p:nvPr>
        </p:nvSpPr>
        <p:spPr/>
        <p:txBody>
          <a:bodyPr/>
          <a:lstStyle/>
          <a:p>
            <a:fld id="{A965CE00-FA48-442D-8C6A-74218C811F73}" type="datetimeFigureOut">
              <a:rPr lang="he-IL" smtClean="0"/>
              <a:t>י"ב/אדר/תשפ"א</a:t>
            </a:fld>
            <a:endParaRPr lang="he-IL"/>
          </a:p>
        </p:txBody>
      </p:sp>
      <p:sp>
        <p:nvSpPr>
          <p:cNvPr id="5" name="מציין מיקום של כותרת תחתונה 4">
            <a:extLst>
              <a:ext uri="{FF2B5EF4-FFF2-40B4-BE49-F238E27FC236}">
                <a16:creationId xmlns:a16="http://schemas.microsoft.com/office/drawing/2014/main" id="{8E3B4971-4FAB-49E0-B053-299B47F1B14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F09463D-3C17-41BF-9634-B6FD3DB6CFEB}"/>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405171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5F4433-324F-4BDA-BD36-460451B3ADB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7E35AF2-E878-4AF4-9386-B9D50DBE5A8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96904CC-9996-4C21-ADE0-27D0B714A297}"/>
              </a:ext>
            </a:extLst>
          </p:cNvPr>
          <p:cNvSpPr>
            <a:spLocks noGrp="1"/>
          </p:cNvSpPr>
          <p:nvPr>
            <p:ph type="dt" sz="half" idx="10"/>
          </p:nvPr>
        </p:nvSpPr>
        <p:spPr/>
        <p:txBody>
          <a:bodyPr/>
          <a:lstStyle/>
          <a:p>
            <a:fld id="{A965CE00-FA48-442D-8C6A-74218C811F73}" type="datetimeFigureOut">
              <a:rPr lang="he-IL" smtClean="0"/>
              <a:t>י"ב/אדר/תשפ"א</a:t>
            </a:fld>
            <a:endParaRPr lang="he-IL"/>
          </a:p>
        </p:txBody>
      </p:sp>
      <p:sp>
        <p:nvSpPr>
          <p:cNvPr id="5" name="מציין מיקום של כותרת תחתונה 4">
            <a:extLst>
              <a:ext uri="{FF2B5EF4-FFF2-40B4-BE49-F238E27FC236}">
                <a16:creationId xmlns:a16="http://schemas.microsoft.com/office/drawing/2014/main" id="{736F08A8-1118-49E1-8921-9015243106D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B84D4F8-D7D8-49F3-8350-BA78A6EF371A}"/>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409358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E7E6E8-2932-41DD-A060-4C62EDAAEA7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952A9DA-5325-4480-93CE-C09A63578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1FE06E8-3B52-4745-958A-68FB46BA3F8E}"/>
              </a:ext>
            </a:extLst>
          </p:cNvPr>
          <p:cNvSpPr>
            <a:spLocks noGrp="1"/>
          </p:cNvSpPr>
          <p:nvPr>
            <p:ph type="dt" sz="half" idx="10"/>
          </p:nvPr>
        </p:nvSpPr>
        <p:spPr/>
        <p:txBody>
          <a:bodyPr/>
          <a:lstStyle/>
          <a:p>
            <a:fld id="{A965CE00-FA48-442D-8C6A-74218C811F73}" type="datetimeFigureOut">
              <a:rPr lang="he-IL" smtClean="0"/>
              <a:t>י"ב/אדר/תשפ"א</a:t>
            </a:fld>
            <a:endParaRPr lang="he-IL"/>
          </a:p>
        </p:txBody>
      </p:sp>
      <p:sp>
        <p:nvSpPr>
          <p:cNvPr id="5" name="מציין מיקום של כותרת תחתונה 4">
            <a:extLst>
              <a:ext uri="{FF2B5EF4-FFF2-40B4-BE49-F238E27FC236}">
                <a16:creationId xmlns:a16="http://schemas.microsoft.com/office/drawing/2014/main" id="{CF8B7E36-DDC6-49E7-B7CD-9FEA91D628B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39053A1-02B8-48D2-8942-342D5868A620}"/>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44666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D7836E-D725-4C85-AA4B-18F8D014A96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454848-8FB7-4C84-91B3-72138ED0054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78F484FB-396C-42DC-A22A-E288ADE3B90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22FD5C10-F6B1-4087-87AE-BF3B84B3C6F3}"/>
              </a:ext>
            </a:extLst>
          </p:cNvPr>
          <p:cNvSpPr>
            <a:spLocks noGrp="1"/>
          </p:cNvSpPr>
          <p:nvPr>
            <p:ph type="dt" sz="half" idx="10"/>
          </p:nvPr>
        </p:nvSpPr>
        <p:spPr/>
        <p:txBody>
          <a:bodyPr/>
          <a:lstStyle/>
          <a:p>
            <a:fld id="{A965CE00-FA48-442D-8C6A-74218C811F73}" type="datetimeFigureOut">
              <a:rPr lang="he-IL" smtClean="0"/>
              <a:t>י"ב/אדר/תשפ"א</a:t>
            </a:fld>
            <a:endParaRPr lang="he-IL"/>
          </a:p>
        </p:txBody>
      </p:sp>
      <p:sp>
        <p:nvSpPr>
          <p:cNvPr id="6" name="מציין מיקום של כותרת תחתונה 5">
            <a:extLst>
              <a:ext uri="{FF2B5EF4-FFF2-40B4-BE49-F238E27FC236}">
                <a16:creationId xmlns:a16="http://schemas.microsoft.com/office/drawing/2014/main" id="{9BD5FAA0-3AB9-4E9E-9D8F-3D2C5D80061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08379BA-297F-491F-9C9D-1A73F9BFDE50}"/>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280615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A3BA87-AF68-453A-9501-4CCE874EA72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D58FB5C-B7AF-44ED-B0E2-AFCF4CCF0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A87D8CD-BE1A-4497-86CD-4D2F217BB394}"/>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501440F0-CD47-4219-B163-0A98CD37C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0160E7B-6F9B-4922-A8C5-90C4B2DD58D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E5B1C45-8F29-46F7-AE08-6C5AF647AE61}"/>
              </a:ext>
            </a:extLst>
          </p:cNvPr>
          <p:cNvSpPr>
            <a:spLocks noGrp="1"/>
          </p:cNvSpPr>
          <p:nvPr>
            <p:ph type="dt" sz="half" idx="10"/>
          </p:nvPr>
        </p:nvSpPr>
        <p:spPr/>
        <p:txBody>
          <a:bodyPr/>
          <a:lstStyle/>
          <a:p>
            <a:fld id="{A965CE00-FA48-442D-8C6A-74218C811F73}" type="datetimeFigureOut">
              <a:rPr lang="he-IL" smtClean="0"/>
              <a:t>י"ב/אדר/תשפ"א</a:t>
            </a:fld>
            <a:endParaRPr lang="he-IL"/>
          </a:p>
        </p:txBody>
      </p:sp>
      <p:sp>
        <p:nvSpPr>
          <p:cNvPr id="8" name="מציין מיקום של כותרת תחתונה 7">
            <a:extLst>
              <a:ext uri="{FF2B5EF4-FFF2-40B4-BE49-F238E27FC236}">
                <a16:creationId xmlns:a16="http://schemas.microsoft.com/office/drawing/2014/main" id="{A8F06542-7298-438D-BD3D-2FF66A65B473}"/>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B4B9DBB9-3838-43AE-AD27-716D2D672DDF}"/>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378649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E15566-AE9F-40AC-9288-BD005E17A4D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50972C4-2DFB-45E6-A0D1-423B593956F5}"/>
              </a:ext>
            </a:extLst>
          </p:cNvPr>
          <p:cNvSpPr>
            <a:spLocks noGrp="1"/>
          </p:cNvSpPr>
          <p:nvPr>
            <p:ph type="dt" sz="half" idx="10"/>
          </p:nvPr>
        </p:nvSpPr>
        <p:spPr/>
        <p:txBody>
          <a:bodyPr/>
          <a:lstStyle/>
          <a:p>
            <a:fld id="{A965CE00-FA48-442D-8C6A-74218C811F73}" type="datetimeFigureOut">
              <a:rPr lang="he-IL" smtClean="0"/>
              <a:t>י"ב/אדר/תשפ"א</a:t>
            </a:fld>
            <a:endParaRPr lang="he-IL"/>
          </a:p>
        </p:txBody>
      </p:sp>
      <p:sp>
        <p:nvSpPr>
          <p:cNvPr id="4" name="מציין מיקום של כותרת תחתונה 3">
            <a:extLst>
              <a:ext uri="{FF2B5EF4-FFF2-40B4-BE49-F238E27FC236}">
                <a16:creationId xmlns:a16="http://schemas.microsoft.com/office/drawing/2014/main" id="{4916C29A-F21A-4046-905B-14CA9756BC7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01462ED-B0E8-414D-BB29-E4309D9C695F}"/>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115980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33CCF11F-4FB1-497B-8455-27D8EE5ABABC}"/>
              </a:ext>
            </a:extLst>
          </p:cNvPr>
          <p:cNvSpPr>
            <a:spLocks noGrp="1"/>
          </p:cNvSpPr>
          <p:nvPr>
            <p:ph type="dt" sz="half" idx="10"/>
          </p:nvPr>
        </p:nvSpPr>
        <p:spPr/>
        <p:txBody>
          <a:bodyPr/>
          <a:lstStyle/>
          <a:p>
            <a:fld id="{A965CE00-FA48-442D-8C6A-74218C811F73}" type="datetimeFigureOut">
              <a:rPr lang="he-IL" smtClean="0"/>
              <a:t>י"ב/אדר/תשפ"א</a:t>
            </a:fld>
            <a:endParaRPr lang="he-IL"/>
          </a:p>
        </p:txBody>
      </p:sp>
      <p:sp>
        <p:nvSpPr>
          <p:cNvPr id="3" name="מציין מיקום של כותרת תחתונה 2">
            <a:extLst>
              <a:ext uri="{FF2B5EF4-FFF2-40B4-BE49-F238E27FC236}">
                <a16:creationId xmlns:a16="http://schemas.microsoft.com/office/drawing/2014/main" id="{93FDDCAF-128A-4B88-8DBF-89F20BE4734C}"/>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DBC579B8-72DC-4DFB-85A0-B1E45E21CB17}"/>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189352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020386-1069-4720-AF70-99854BBCA14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A655D4-4D9E-42E2-A2A7-3655AD3793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E224828-C6FD-429F-805C-916D33CB6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4700CFE-455F-41A9-9844-11C77AA119F7}"/>
              </a:ext>
            </a:extLst>
          </p:cNvPr>
          <p:cNvSpPr>
            <a:spLocks noGrp="1"/>
          </p:cNvSpPr>
          <p:nvPr>
            <p:ph type="dt" sz="half" idx="10"/>
          </p:nvPr>
        </p:nvSpPr>
        <p:spPr/>
        <p:txBody>
          <a:bodyPr/>
          <a:lstStyle/>
          <a:p>
            <a:fld id="{A965CE00-FA48-442D-8C6A-74218C811F73}" type="datetimeFigureOut">
              <a:rPr lang="he-IL" smtClean="0"/>
              <a:t>י"ב/אדר/תשפ"א</a:t>
            </a:fld>
            <a:endParaRPr lang="he-IL"/>
          </a:p>
        </p:txBody>
      </p:sp>
      <p:sp>
        <p:nvSpPr>
          <p:cNvPr id="6" name="מציין מיקום של כותרת תחתונה 5">
            <a:extLst>
              <a:ext uri="{FF2B5EF4-FFF2-40B4-BE49-F238E27FC236}">
                <a16:creationId xmlns:a16="http://schemas.microsoft.com/office/drawing/2014/main" id="{F4B6EFC7-559B-4B81-9697-02CC6A63592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3574BC3-FEB4-4C4D-9515-DF8A938B6521}"/>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279805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C1581C-105B-4AAE-B3B1-2D9D09043B4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C895F65-0117-4114-9A25-8C4A654C4A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78526D05-C743-43FD-B7F9-2BF7A05D0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A117D94-561C-40DC-88D2-DCAB859E7614}"/>
              </a:ext>
            </a:extLst>
          </p:cNvPr>
          <p:cNvSpPr>
            <a:spLocks noGrp="1"/>
          </p:cNvSpPr>
          <p:nvPr>
            <p:ph type="dt" sz="half" idx="10"/>
          </p:nvPr>
        </p:nvSpPr>
        <p:spPr/>
        <p:txBody>
          <a:bodyPr/>
          <a:lstStyle/>
          <a:p>
            <a:fld id="{A965CE00-FA48-442D-8C6A-74218C811F73}" type="datetimeFigureOut">
              <a:rPr lang="he-IL" smtClean="0"/>
              <a:t>י"ב/אדר/תשפ"א</a:t>
            </a:fld>
            <a:endParaRPr lang="he-IL"/>
          </a:p>
        </p:txBody>
      </p:sp>
      <p:sp>
        <p:nvSpPr>
          <p:cNvPr id="6" name="מציין מיקום של כותרת תחתונה 5">
            <a:extLst>
              <a:ext uri="{FF2B5EF4-FFF2-40B4-BE49-F238E27FC236}">
                <a16:creationId xmlns:a16="http://schemas.microsoft.com/office/drawing/2014/main" id="{08EEA00C-5822-46B3-A4A0-F39B0F3B448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0742908-6444-4684-8F74-6C4A9FC169FC}"/>
              </a:ext>
            </a:extLst>
          </p:cNvPr>
          <p:cNvSpPr>
            <a:spLocks noGrp="1"/>
          </p:cNvSpPr>
          <p:nvPr>
            <p:ph type="sldNum" sz="quarter" idx="12"/>
          </p:nvPr>
        </p:nvSpPr>
        <p:spPr/>
        <p:txBody>
          <a:bodyPr/>
          <a:lstStyle/>
          <a:p>
            <a:fld id="{5F4C99A4-9BC6-43EF-993A-58DF01C37979}" type="slidenum">
              <a:rPr lang="he-IL" smtClean="0"/>
              <a:t>‹#›</a:t>
            </a:fld>
            <a:endParaRPr lang="he-IL"/>
          </a:p>
        </p:txBody>
      </p:sp>
    </p:spTree>
    <p:extLst>
      <p:ext uri="{BB962C8B-B14F-4D97-AF65-F5344CB8AC3E}">
        <p14:creationId xmlns:p14="http://schemas.microsoft.com/office/powerpoint/2010/main" val="369493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8420C4E-0E44-495B-8EB5-668408F55AB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A3DADBB-B7ED-45E2-8C3A-A50319911C8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32D5503-3BFF-4A8F-A56D-072CF8F383D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965CE00-FA48-442D-8C6A-74218C811F73}" type="datetimeFigureOut">
              <a:rPr lang="he-IL" smtClean="0"/>
              <a:t>י"ב/אדר/תשפ"א</a:t>
            </a:fld>
            <a:endParaRPr lang="he-IL"/>
          </a:p>
        </p:txBody>
      </p:sp>
      <p:sp>
        <p:nvSpPr>
          <p:cNvPr id="5" name="מציין מיקום של כותרת תחתונה 4">
            <a:extLst>
              <a:ext uri="{FF2B5EF4-FFF2-40B4-BE49-F238E27FC236}">
                <a16:creationId xmlns:a16="http://schemas.microsoft.com/office/drawing/2014/main" id="{D8D003EC-CA0B-4D81-9A21-6E8407A52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AFF10AE6-402B-4A4B-BD8C-49A3181527A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F4C99A4-9BC6-43EF-993A-58DF01C37979}" type="slidenum">
              <a:rPr lang="he-IL" smtClean="0"/>
              <a:t>‹#›</a:t>
            </a:fld>
            <a:endParaRPr lang="he-IL"/>
          </a:p>
        </p:txBody>
      </p:sp>
    </p:spTree>
    <p:extLst>
      <p:ext uri="{BB962C8B-B14F-4D97-AF65-F5344CB8AC3E}">
        <p14:creationId xmlns:p14="http://schemas.microsoft.com/office/powerpoint/2010/main" val="1004718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99482580-EA58-4E6E-9E43-6D9EE60100B5}"/>
              </a:ext>
            </a:extLst>
          </p:cNvPr>
          <p:cNvSpPr>
            <a:spLocks noGrp="1"/>
          </p:cNvSpPr>
          <p:nvPr>
            <p:ph type="title"/>
          </p:nvPr>
        </p:nvSpPr>
        <p:spPr>
          <a:xfrm>
            <a:off x="838200" y="0"/>
            <a:ext cx="10515600" cy="1220788"/>
          </a:xfrm>
        </p:spPr>
        <p:txBody>
          <a:bodyPr/>
          <a:lstStyle/>
          <a:p>
            <a:pPr algn="ctr"/>
            <a:r>
              <a:rPr lang="he-IL" dirty="0"/>
              <a:t>הראל - פרשת תצווה/ פורים</a:t>
            </a:r>
          </a:p>
        </p:txBody>
      </p:sp>
      <p:pic>
        <p:nvPicPr>
          <p:cNvPr id="7" name="תמונה 6">
            <a:extLst>
              <a:ext uri="{FF2B5EF4-FFF2-40B4-BE49-F238E27FC236}">
                <a16:creationId xmlns:a16="http://schemas.microsoft.com/office/drawing/2014/main" id="{9970AC08-20D4-4F17-909C-F92CD0673F82}"/>
              </a:ext>
            </a:extLst>
          </p:cNvPr>
          <p:cNvPicPr>
            <a:picLocks noChangeAspect="1"/>
          </p:cNvPicPr>
          <p:nvPr/>
        </p:nvPicPr>
        <p:blipFill>
          <a:blip r:embed="rId2"/>
          <a:stretch>
            <a:fillRect/>
          </a:stretch>
        </p:blipFill>
        <p:spPr>
          <a:xfrm>
            <a:off x="2210" y="1220788"/>
            <a:ext cx="5894600" cy="5187158"/>
          </a:xfrm>
          <a:prstGeom prst="rect">
            <a:avLst/>
          </a:prstGeom>
        </p:spPr>
      </p:pic>
      <p:sp>
        <p:nvSpPr>
          <p:cNvPr id="9" name="תיבת טקסט 8">
            <a:extLst>
              <a:ext uri="{FF2B5EF4-FFF2-40B4-BE49-F238E27FC236}">
                <a16:creationId xmlns:a16="http://schemas.microsoft.com/office/drawing/2014/main" id="{9D82C3E5-5A7E-4A4A-AA1F-F7FA5A9A7640}"/>
              </a:ext>
            </a:extLst>
          </p:cNvPr>
          <p:cNvSpPr txBox="1"/>
          <p:nvPr/>
        </p:nvSpPr>
        <p:spPr>
          <a:xfrm>
            <a:off x="5896810" y="1220788"/>
            <a:ext cx="6058256" cy="5724644"/>
          </a:xfrm>
          <a:prstGeom prst="rect">
            <a:avLst/>
          </a:prstGeom>
          <a:noFill/>
        </p:spPr>
        <p:txBody>
          <a:bodyPr wrap="square">
            <a:spAutoFit/>
          </a:bodyPr>
          <a:lstStyle/>
          <a:p>
            <a:pPr algn="ctr"/>
            <a:r>
              <a:rPr lang="he-IL" b="1" u="sng" dirty="0"/>
              <a:t>סיפור אישי/ </a:t>
            </a:r>
            <a:r>
              <a:rPr lang="he-IL" b="1" u="sng" dirty="0" err="1"/>
              <a:t>אליסף</a:t>
            </a:r>
            <a:r>
              <a:rPr lang="he-IL" b="1" u="sng" dirty="0"/>
              <a:t> אופן</a:t>
            </a:r>
          </a:p>
          <a:p>
            <a:endParaRPr lang="he-IL" sz="1600" dirty="0"/>
          </a:p>
          <a:p>
            <a:r>
              <a:rPr lang="he-IL" sz="1600" dirty="0"/>
              <a:t>הכרתי אנשים שעלו להר הבית כבר מגיל צעיר. אבל במקום למשוך אותי זה רק הרחיק. הייתה לי הרגשה שהר הבית זה מקום של אנשים קיצוניים והזויים, ושאין לי מה לחפש שם.</a:t>
            </a:r>
          </a:p>
          <a:p>
            <a:endParaRPr lang="he-IL" sz="1600" dirty="0"/>
          </a:p>
          <a:p>
            <a:r>
              <a:rPr lang="he-IL" sz="1600" dirty="0"/>
              <a:t>עם השנים הכרתי עוד ועוד אנשים פשוטים ורגילים שכעולים להר: מכינה קדם צבאית שעבדתי בה, אשתי שעלתה יום לפני החתונה, ויהודה גליק שמאמין שהר הבית הוא מקום של שלום...</a:t>
            </a:r>
          </a:p>
          <a:p>
            <a:r>
              <a:rPr lang="he-IL" sz="1600" dirty="0"/>
              <a:t>כשהעזתי לעלות, ראיתי שם מציאות עצובה ומזעזעת. לאורך כול הדרך ליוו אותנו נשים מוסלמיות "</a:t>
            </a:r>
            <a:r>
              <a:rPr lang="he-IL" sz="1600" dirty="0" err="1"/>
              <a:t>מוראביטאת</a:t>
            </a:r>
            <a:r>
              <a:rPr lang="he-IL" sz="1600" dirty="0"/>
              <a:t>" וצעקו ללא הפסקה "אללה </a:t>
            </a:r>
            <a:r>
              <a:rPr lang="he-IL" sz="1600" dirty="0" err="1"/>
              <a:t>הואכבר</a:t>
            </a:r>
            <a:r>
              <a:rPr lang="he-IL" sz="1600" dirty="0"/>
              <a:t>". השוטרים אסרו עלינו להשיב להן, וגם דאגו שלא נמלמל בשפתיים חלילה. כול זה במקום שבו עמד בעבר בית המקדש!</a:t>
            </a:r>
          </a:p>
          <a:p>
            <a:endParaRPr lang="he-IL" sz="1600" dirty="0"/>
          </a:p>
          <a:p>
            <a:r>
              <a:rPr lang="he-IL" sz="1600" dirty="0"/>
              <a:t>הבנתי שהדרך לשינוי היא להביא להר הבית את כול עם ישראל. בעצם להחזיר..</a:t>
            </a:r>
          </a:p>
          <a:p>
            <a:r>
              <a:rPr lang="he-IL" sz="1600" dirty="0"/>
              <a:t>ככול שיבואו יותר יהודים, כך המדינה והמשטרה יתייחסו אל המקום ואל העולים יותר ברצינות, ויפנימו שזה מקום קדוש ליהודים.</a:t>
            </a:r>
          </a:p>
          <a:p>
            <a:r>
              <a:rPr lang="he-IL" sz="1600" dirty="0"/>
              <a:t>ואכן, עם השנים האווירה בהר נהיית נוחה יותר, וזה בזכות כול הפעילים המסורים שעושים מאמץ ועולים להר בעצמם, עם חברים ועם בני משפחה.</a:t>
            </a:r>
          </a:p>
          <a:p>
            <a:r>
              <a:rPr lang="he-IL" sz="1600" dirty="0"/>
              <a:t>יישר כוחכם!</a:t>
            </a:r>
          </a:p>
          <a:p>
            <a:endParaRPr lang="he-IL" sz="1600" dirty="0"/>
          </a:p>
          <a:p>
            <a:endParaRPr lang="he-IL" sz="1400" dirty="0"/>
          </a:p>
        </p:txBody>
      </p:sp>
    </p:spTree>
    <p:extLst>
      <p:ext uri="{BB962C8B-B14F-4D97-AF65-F5344CB8AC3E}">
        <p14:creationId xmlns:p14="http://schemas.microsoft.com/office/powerpoint/2010/main" val="553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744E9FC5-C311-4340-8F94-51DBBF491D4A}"/>
              </a:ext>
            </a:extLst>
          </p:cNvPr>
          <p:cNvSpPr txBox="1"/>
          <p:nvPr/>
        </p:nvSpPr>
        <p:spPr>
          <a:xfrm>
            <a:off x="5704285" y="889843"/>
            <a:ext cx="6093618" cy="4339650"/>
          </a:xfrm>
          <a:prstGeom prst="rect">
            <a:avLst/>
          </a:prstGeom>
          <a:noFill/>
        </p:spPr>
        <p:txBody>
          <a:bodyPr wrap="square">
            <a:spAutoFit/>
          </a:bodyPr>
          <a:lstStyle/>
          <a:p>
            <a:pPr algn="ctr"/>
            <a:r>
              <a:rPr lang="he-IL" b="1" u="sng" dirty="0"/>
              <a:t>דבר תורה:</a:t>
            </a:r>
          </a:p>
          <a:p>
            <a:endParaRPr lang="he-IL" dirty="0"/>
          </a:p>
          <a:p>
            <a:r>
              <a:rPr lang="he-IL" sz="1600" dirty="0"/>
              <a:t>מה הקשר בין פורים לבית המקדש?</a:t>
            </a:r>
          </a:p>
          <a:p>
            <a:r>
              <a:rPr lang="he-IL" sz="1600" dirty="0"/>
              <a:t>לאחר הצהרת כורש, עלו יהודים רבים לארץ ישראל, בנו בתים נטעו כרמים וניסו לבנות מחדש את בית המקדש בירושלים. חלק מגויי הארץ לא ראו זאת בעיין יפה והחליטו לסכל את שיבת ציון.</a:t>
            </a:r>
            <a:br>
              <a:rPr lang="he-IL" sz="1600" dirty="0"/>
            </a:br>
            <a:r>
              <a:rPr lang="he-IL" sz="1600" dirty="0"/>
              <a:t>הם ניסו להפריע למהלך הבנייה, ושלחו מכתב למלך פרס בו הם מתארים את ירושלים כ"עיר מורדת", והמליצו לו להקפיא את הבנייה.</a:t>
            </a:r>
          </a:p>
          <a:p>
            <a:r>
              <a:rPr lang="he-IL" sz="1600" dirty="0"/>
              <a:t>אחשוורוש מורה על הקפאת הבנייה, ושולח שני נציגים לבדוק מה קורה: את המן ואת מרדכי. בדרך המן מוכר את עצמו לעבד למרדכי תמורת אוכל.</a:t>
            </a:r>
            <a:br>
              <a:rPr lang="he-IL" sz="1600" dirty="0"/>
            </a:br>
            <a:r>
              <a:rPr lang="he-IL" sz="1600" dirty="0"/>
              <a:t>אחשוורוש חושש מאוד מבניין בית המקדש וממרד יהודי. לכן אחרי 3 שנות מלכות, כאשר עוברות 70 שנה ובית המקדש לא נבנה למרות הנבואה, אז הוא מתחיל לעוף על עצמו ועושה משתה גדול עם כלי המקדש הגזולים..</a:t>
            </a:r>
            <a:br>
              <a:rPr lang="he-IL" sz="1600" dirty="0"/>
            </a:br>
            <a:r>
              <a:rPr lang="he-IL" sz="1600" dirty="0"/>
              <a:t>גם כשהוא רוצה לשמח את אסתר, הוא מציע לה רק עד חצי המלכות. את בית המקדש הוא לא מוכן לתת לה.</a:t>
            </a:r>
          </a:p>
          <a:p>
            <a:r>
              <a:rPr lang="he-IL" sz="1600" dirty="0"/>
              <a:t>רק כאשר יגדל </a:t>
            </a:r>
            <a:r>
              <a:rPr lang="he-IL" sz="1600" dirty="0" err="1"/>
              <a:t>דריווש</a:t>
            </a:r>
            <a:r>
              <a:rPr lang="he-IL" sz="1600" dirty="0"/>
              <a:t>, בנם של אסתר ואחשוורוש, הוא יסיים את ההקפאה ויתיר את בניין בית המקדש מחדש.</a:t>
            </a:r>
          </a:p>
        </p:txBody>
      </p:sp>
      <p:sp>
        <p:nvSpPr>
          <p:cNvPr id="6" name="תיבת טקסט 5">
            <a:extLst>
              <a:ext uri="{FF2B5EF4-FFF2-40B4-BE49-F238E27FC236}">
                <a16:creationId xmlns:a16="http://schemas.microsoft.com/office/drawing/2014/main" id="{7192F580-2201-4D3D-9C4D-2B9690A7B957}"/>
              </a:ext>
            </a:extLst>
          </p:cNvPr>
          <p:cNvSpPr txBox="1"/>
          <p:nvPr/>
        </p:nvSpPr>
        <p:spPr>
          <a:xfrm>
            <a:off x="1042987" y="889843"/>
            <a:ext cx="3761185" cy="2579873"/>
          </a:xfrm>
          <a:prstGeom prst="rect">
            <a:avLst/>
          </a:prstGeom>
          <a:noFill/>
        </p:spPr>
        <p:txBody>
          <a:bodyPr wrap="square">
            <a:spAutoFit/>
          </a:bodyPr>
          <a:lstStyle/>
          <a:p>
            <a:pPr algn="ctr" rtl="1">
              <a:lnSpc>
                <a:spcPct val="107000"/>
              </a:lnSpc>
              <a:spcAft>
                <a:spcPts val="800"/>
              </a:spcAft>
            </a:pPr>
            <a:r>
              <a:rPr lang="he-IL" sz="1800" b="1" u="sng" dirty="0">
                <a:effectLst/>
                <a:latin typeface="Calibri" panose="020F0502020204030204" pitchFamily="34" charset="0"/>
                <a:ea typeface="Calibri" panose="020F0502020204030204" pitchFamily="34" charset="0"/>
                <a:cs typeface="Arial" panose="020B0604020202020204" pitchFamily="34" charset="0"/>
              </a:rPr>
              <a:t>הידעת?</a:t>
            </a:r>
            <a:endParaRPr lang="he-IL" b="1" u="sng" dirty="0">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r>
              <a:rPr lang="he-IL" sz="1600" dirty="0">
                <a:effectLst/>
                <a:latin typeface="Calibri" panose="020F0502020204030204" pitchFamily="34" charset="0"/>
                <a:ea typeface="Calibri" panose="020F0502020204030204" pitchFamily="34" charset="0"/>
                <a:cs typeface="Arial" panose="020B0604020202020204" pitchFamily="34" charset="0"/>
              </a:rPr>
              <a:t>כ-50 פסוקים בתורה עוסקים בדיני השבת. </a:t>
            </a:r>
            <a:br>
              <a:rPr lang="he-IL" sz="1600" dirty="0">
                <a:effectLst/>
                <a:latin typeface="Calibri" panose="020F0502020204030204" pitchFamily="34" charset="0"/>
                <a:ea typeface="Calibri" panose="020F0502020204030204" pitchFamily="34" charset="0"/>
                <a:cs typeface="Arial" panose="020B0604020202020204" pitchFamily="34" charset="0"/>
              </a:rPr>
            </a:br>
            <a:r>
              <a:rPr lang="he-IL" sz="1600" dirty="0">
                <a:effectLst/>
                <a:latin typeface="Calibri" panose="020F0502020204030204" pitchFamily="34" charset="0"/>
                <a:ea typeface="Calibri" panose="020F0502020204030204" pitchFamily="34" charset="0"/>
                <a:cs typeface="Arial" panose="020B0604020202020204" pitchFamily="34" charset="0"/>
              </a:rPr>
              <a:t>כ-70 פסוקים מלמדים את הלכות הכשרות?</a:t>
            </a:r>
            <a:br>
              <a:rPr lang="he-IL" sz="1600" dirty="0">
                <a:effectLst/>
                <a:latin typeface="Calibri" panose="020F0502020204030204" pitchFamily="34" charset="0"/>
                <a:ea typeface="Calibri" panose="020F0502020204030204" pitchFamily="34" charset="0"/>
                <a:cs typeface="Arial" panose="020B0604020202020204" pitchFamily="34" charset="0"/>
              </a:rPr>
            </a:br>
            <a:r>
              <a:rPr lang="he-IL" sz="1600" dirty="0">
                <a:effectLst/>
                <a:latin typeface="Calibri" panose="020F0502020204030204" pitchFamily="34" charset="0"/>
                <a:ea typeface="Calibri" panose="020F0502020204030204" pitchFamily="34" charset="0"/>
                <a:cs typeface="Arial" panose="020B0604020202020204" pitchFamily="34" charset="0"/>
              </a:rPr>
              <a:t>כ-150 פסוקים עוסקים בנושאים שבין אדם לחברו.</a:t>
            </a:r>
            <a:br>
              <a:rPr lang="he-IL" sz="1600" dirty="0">
                <a:effectLst/>
                <a:latin typeface="Calibri" panose="020F0502020204030204" pitchFamily="34" charset="0"/>
                <a:ea typeface="Calibri" panose="020F0502020204030204" pitchFamily="34" charset="0"/>
                <a:cs typeface="Arial" panose="020B0604020202020204" pitchFamily="34" charset="0"/>
              </a:rPr>
            </a:br>
            <a:br>
              <a:rPr lang="he-IL" sz="1600" dirty="0">
                <a:effectLst/>
                <a:latin typeface="Calibri" panose="020F0502020204030204" pitchFamily="34" charset="0"/>
                <a:ea typeface="Calibri" panose="020F0502020204030204" pitchFamily="34" charset="0"/>
                <a:cs typeface="Arial" panose="020B0604020202020204" pitchFamily="34" charset="0"/>
              </a:rPr>
            </a:br>
            <a:r>
              <a:rPr lang="he-IL" sz="1600" dirty="0">
                <a:effectLst/>
                <a:latin typeface="Calibri" panose="020F0502020204030204" pitchFamily="34" charset="0"/>
                <a:ea typeface="Calibri" panose="020F0502020204030204" pitchFamily="34" charset="0"/>
                <a:cs typeface="Arial" panose="020B0604020202020204" pitchFamily="34" charset="0"/>
              </a:rPr>
              <a:t>וכמה בענייני המקדש?</a:t>
            </a:r>
            <a:br>
              <a:rPr lang="he-IL" sz="1600" dirty="0">
                <a:effectLst/>
                <a:latin typeface="Calibri" panose="020F0502020204030204" pitchFamily="34" charset="0"/>
                <a:ea typeface="Calibri" panose="020F0502020204030204" pitchFamily="34" charset="0"/>
                <a:cs typeface="Arial" panose="020B0604020202020204" pitchFamily="34" charset="0"/>
              </a:rPr>
            </a:br>
            <a:r>
              <a:rPr lang="he-IL" sz="1600" dirty="0">
                <a:effectLst/>
                <a:latin typeface="Calibri" panose="020F0502020204030204" pitchFamily="34" charset="0"/>
                <a:ea typeface="Calibri" panose="020F0502020204030204" pitchFamily="34" charset="0"/>
                <a:cs typeface="Arial" panose="020B0604020202020204" pitchFamily="34" charset="0"/>
              </a:rPr>
              <a:t>למעלה מ-1000 (!!!)</a:t>
            </a:r>
            <a:br>
              <a:rPr lang="he-IL" sz="1600" dirty="0">
                <a:effectLst/>
                <a:latin typeface="Calibri" panose="020F0502020204030204" pitchFamily="34" charset="0"/>
                <a:ea typeface="Calibri" panose="020F0502020204030204" pitchFamily="34" charset="0"/>
                <a:cs typeface="Arial" panose="020B0604020202020204" pitchFamily="34" charset="0"/>
              </a:rPr>
            </a:br>
            <a:endParaRPr lang="he-IL" sz="1600" dirty="0"/>
          </a:p>
        </p:txBody>
      </p:sp>
      <p:pic>
        <p:nvPicPr>
          <p:cNvPr id="7" name="תמונה 6">
            <a:extLst>
              <a:ext uri="{FF2B5EF4-FFF2-40B4-BE49-F238E27FC236}">
                <a16:creationId xmlns:a16="http://schemas.microsoft.com/office/drawing/2014/main" id="{555CC9E9-9123-4B1C-AFD0-D1A73DF2818A}"/>
              </a:ext>
            </a:extLst>
          </p:cNvPr>
          <p:cNvPicPr>
            <a:picLocks noChangeAspect="1"/>
          </p:cNvPicPr>
          <p:nvPr/>
        </p:nvPicPr>
        <p:blipFill>
          <a:blip r:embed="rId2"/>
          <a:stretch>
            <a:fillRect/>
          </a:stretch>
        </p:blipFill>
        <p:spPr>
          <a:xfrm>
            <a:off x="235444" y="3469716"/>
            <a:ext cx="5141638" cy="2892172"/>
          </a:xfrm>
          <a:prstGeom prst="rect">
            <a:avLst/>
          </a:prstGeom>
        </p:spPr>
      </p:pic>
    </p:spTree>
    <p:extLst>
      <p:ext uri="{BB962C8B-B14F-4D97-AF65-F5344CB8AC3E}">
        <p14:creationId xmlns:p14="http://schemas.microsoft.com/office/powerpoint/2010/main" val="328003581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417</Words>
  <Application>Microsoft Office PowerPoint</Application>
  <PresentationFormat>מסך רחב</PresentationFormat>
  <Paragraphs>20</Paragraphs>
  <Slides>2</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vt:i4>
      </vt:variant>
    </vt:vector>
  </HeadingPairs>
  <TitlesOfParts>
    <vt:vector size="6" baseType="lpstr">
      <vt:lpstr>Arial</vt:lpstr>
      <vt:lpstr>Calibri</vt:lpstr>
      <vt:lpstr>Calibri Light</vt:lpstr>
      <vt:lpstr>ערכת נושא Office</vt:lpstr>
      <vt:lpstr>הראל - פרשת תצווה/ פורים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הראל – פרשת תצווה + פורים</dc:title>
  <dc:creator>nitay</dc:creator>
  <cp:lastModifiedBy>nitay</cp:lastModifiedBy>
  <cp:revision>7</cp:revision>
  <dcterms:created xsi:type="dcterms:W3CDTF">2021-02-24T08:42:45Z</dcterms:created>
  <dcterms:modified xsi:type="dcterms:W3CDTF">2021-02-24T10:07:04Z</dcterms:modified>
</cp:coreProperties>
</file>